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comments/comment1.xml" ContentType="application/vnd.openxmlformats-officedocument.presentationml.comment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tags/tag21.xml" ContentType="application/vnd.openxmlformats-officedocument.presentationml.tags+xml"/>
  <Override PartName="/ppt/notesSlides/notesSlide15.xml" ContentType="application/vnd.openxmlformats-officedocument.presentationml.notesSlide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8"/>
  </p:notesMasterIdLst>
  <p:handoutMasterIdLst>
    <p:handoutMasterId r:id="rId49"/>
  </p:handoutMasterIdLst>
  <p:sldIdLst>
    <p:sldId id="256" r:id="rId4"/>
    <p:sldId id="299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94" r:id="rId15"/>
    <p:sldId id="267" r:id="rId16"/>
    <p:sldId id="268" r:id="rId17"/>
    <p:sldId id="269" r:id="rId18"/>
    <p:sldId id="270" r:id="rId19"/>
    <p:sldId id="271" r:id="rId20"/>
    <p:sldId id="297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98" r:id="rId29"/>
    <p:sldId id="279" r:id="rId30"/>
    <p:sldId id="295" r:id="rId31"/>
    <p:sldId id="280" r:id="rId32"/>
    <p:sldId id="282" r:id="rId33"/>
    <p:sldId id="281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300" r:id="rId44"/>
    <p:sldId id="296" r:id="rId45"/>
    <p:sldId id="293" r:id="rId46"/>
    <p:sldId id="29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99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94"/>
            <p14:sldId id="267"/>
            <p14:sldId id="268"/>
            <p14:sldId id="269"/>
            <p14:sldId id="270"/>
            <p14:sldId id="271"/>
            <p14:sldId id="297"/>
            <p14:sldId id="272"/>
          </p14:sldIdLst>
        </p14:section>
        <p14:section name="How to measure" id="{3811F3A5-BA1A-4FA9-BA4E-341B7DFCA8AC}">
          <p14:sldIdLst>
            <p14:sldId id="273"/>
            <p14:sldId id="274"/>
            <p14:sldId id="275"/>
            <p14:sldId id="276"/>
            <p14:sldId id="277"/>
            <p14:sldId id="278"/>
            <p14:sldId id="298"/>
          </p14:sldIdLst>
        </p14:section>
        <p14:section name="How to decide" id="{28576E66-8737-4465-BAF6-98D70D05F0A3}">
          <p14:sldIdLst>
            <p14:sldId id="279"/>
            <p14:sldId id="295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300"/>
            <p14:sldId id="296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esztesz Margaritisz" initials="OM" lastIdx="1" clrIdx="0">
    <p:extLst>
      <p:ext uri="{19B8F6BF-5375-455C-9EA6-DF929625EA0E}">
        <p15:presenceInfo xmlns:p15="http://schemas.microsoft.com/office/powerpoint/2012/main" userId="S::Oresztesz_Margaritisz@epam.com::9546b524-c676-49af-8b4b-4df711cda4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71833" autoAdjust="0"/>
  </p:normalViewPr>
  <p:slideViewPr>
    <p:cSldViewPr snapToGrid="0">
      <p:cViewPr varScale="1">
        <p:scale>
          <a:sx n="48" d="100"/>
          <a:sy n="48" d="100"/>
        </p:scale>
        <p:origin x="123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1828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5T10:39:38.110" idx="1">
    <p:pos x="10" y="10"/>
    <p:text>Can be removed?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9A6818-5C7E-4807-B2A4-FAB3FE14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C5DC-7A77-4488-87FD-4C988DCC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181F-4966-4FD1-8907-96F2C614C14C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D328-DFB0-4359-A980-4E87CDD11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086C-A66F-46E2-8DF8-0342C637D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5246-0571-4A43-A0A0-7FAB83FD1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688E78-6680-498C-A8CA-C1136510B72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323899E2-4626-49F9-AADB-B1985A4BD221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AB92B49D-37D9-4D92-AE73-35573587F76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EEE47DBC-24E7-402C-829C-134C4DF2FEF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Set-based design: “Deliver as fast as possible”</a:t>
            </a:r>
          </a:p>
          <a:p>
            <a:r>
              <a:rPr lang="en-US" dirty="0"/>
              <a:t>Last responsible moment: “Decide as late as possible”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Combine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</a:rPr>
              <a:t>TODO: 1:30</a:t>
            </a:r>
          </a:p>
          <a:p>
            <a:endParaRPr lang="en-US" dirty="0"/>
          </a:p>
          <a:p>
            <a:r>
              <a:rPr lang="en-US" dirty="0"/>
              <a:t>OWN STORY: Workaround &amp; Parallel in the last day of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r>
              <a:rPr lang="en-US" dirty="0"/>
              <a:t>DevOps =&gt; sync up for solution. OPS side difficult / easy on DEV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endParaRPr lang="en-US" dirty="0"/>
          </a:p>
          <a:p>
            <a:r>
              <a:rPr lang="en-US" dirty="0"/>
              <a:t>TODO: 2:00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6E8829-95B9-44B2-B9F3-4893D0779AC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E0BFF1B2-0EE4-4082-87FB-4052E7B045CF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41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22C8283D-17E7-4D32-97F5-80EC394C2C2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1A82135-CDBD-4D06-848B-2E29CDF99F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Under 1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71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68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OF A BAD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35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Noise OWN STORY: 3 syntactic sugar libraries for same purpose (commons, guava)</a:t>
            </a:r>
          </a:p>
          <a:p>
            <a:r>
              <a:rPr lang="en-US" dirty="0"/>
              <a:t>TODO: 1:30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25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“how to position your technology stack in the given job market”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63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76F8-34CD-4AE0-93F7-07FD69ED0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361B1F-EC5C-43D5-B8C9-DDEA7007E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0D3A7-4C89-437A-B8B2-32717961CF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8E4604D-016D-4649-8586-439FD3388624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954631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545A9-0F69-40C4-9AA4-E7F46163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6CDF4-D17B-4B27-A949-B86A6B971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8DD91-8C70-4322-9048-6F086498648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702C73D-B0F3-4AAA-82B5-04D6F9DE913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555033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2F1D-4DBA-44E4-B8DD-AB395614F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EF30C-B6C9-404C-990E-F35C97551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</p:spPr>
        <p:txBody>
          <a:bodyPr/>
          <a:lstStyle>
            <a:lvl1pPr marL="0" indent="0">
              <a:buNone/>
              <a:defRPr sz="3200"/>
            </a:lvl1pPr>
            <a:lvl2pPr marL="609585" indent="0">
              <a:buNone/>
              <a:defRPr sz="2667"/>
            </a:lvl2pPr>
            <a:lvl3pPr marL="1219170" indent="0">
              <a:buNone/>
              <a:defRPr sz="2400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AB6B5-6752-4195-99DC-14D195AE362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5019770-B9B6-42C2-827D-F619F1EA1D84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94992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7DC8-02F7-48EE-B38E-33E15AF21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D4703-3890-40BC-B8C9-F3EEE4FD3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604434"/>
            <a:ext cx="5382684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13E2D-F63F-4578-B7CF-8CED09C4D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5484" y="1604434"/>
            <a:ext cx="5384800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F6CF6-EEFB-4A39-BEF1-EBBA30D4ACC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B97789F-BBDB-4335-942E-C34199799AA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68013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2157D-4B18-4664-A00F-F9CBBEF02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6185"/>
            <a:ext cx="10515600" cy="1325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37316-547B-4C21-87CF-FF8D53507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0634"/>
            <a:ext cx="5158316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B5CCC-0255-4F31-84B8-E1781B372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6133"/>
            <a:ext cx="5158316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3DD777-F425-4C05-9B85-A63E7A749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0634"/>
            <a:ext cx="5183717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A4D5C-2F15-404F-A62B-BEEFE4E4E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DB7D4-EF31-4030-B8B5-270AF7FC6EE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70C5033-26F4-4301-A258-C0C4295315E7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015994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0106-A2A0-44F2-BE9B-B2B19AC4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2734C4-905C-42BE-A7A1-CF767E8C14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9578C28-4798-4C0E-ADA8-D6025F5EB9A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45919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62B39-0655-4687-85CB-A0611A573F1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6F8CE51-47FB-45E2-8406-4CF0487E5744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761972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9644-E3F6-4DD7-90BF-DC4554A4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16D37-9D68-4A74-AB1A-4A4076B08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51EE2-6088-4ECD-B4CC-335529CFB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05249-EB02-4AAF-8004-2E6B5DB7EC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414C166-5CA5-49B7-98A3-A05B2F6EB1E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44680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BD08A-3046-4D85-B248-0CCF0C35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1CB223-BE3C-461A-9520-7304814AC8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0C051-BAA3-4AC1-BD18-CC70806EF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5E8FB-27B9-4236-88CC-151F9E8172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5770C14-8D80-4810-82F2-A4741AE72BB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9528381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CB00-B96A-41FA-BE8D-2F127811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9A147-F7FC-4A44-A320-31C3379C8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67B78-0B51-4E36-BB2C-025EA37552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8CB4D5E-8AF0-4A7D-9581-C7D1BFC6400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435915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BB4DB5-2960-4A36-88B8-440F01844E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1" y="273051"/>
            <a:ext cx="2741084" cy="530648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6F606-ADE4-49AE-92D8-08B0F44D9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3051"/>
            <a:ext cx="8026400" cy="53064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B1577-F2AE-4475-9A02-1DE9494BF4F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517C20AC-77E8-4ED8-BD89-A926BD46CAD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613945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E018A-B406-4017-BFB2-2A307CD2D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698A2-6BC9-452F-849E-C2DAA1EF6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C4EAC-BEF6-4B93-91CE-2AF7CDC1A56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EAADA8A-4E4D-497B-9C25-CEEAB6E58DF9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7599909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0DD3-386C-4BF4-B51C-1E1B0A8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626F-B236-425D-B925-E20BB252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F09B8-6D7E-427A-9118-982AB3536A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677AA6-2C5C-4DDD-A6B3-C5204B1C09E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4741736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652F5-AC38-4665-95CF-E76706D74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0E50B-5E19-403F-A423-9FFF672C0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</p:spPr>
        <p:txBody>
          <a:bodyPr/>
          <a:lstStyle>
            <a:lvl1pPr marL="0" indent="0">
              <a:buNone/>
              <a:defRPr sz="3200"/>
            </a:lvl1pPr>
            <a:lvl2pPr marL="609585" indent="0">
              <a:buNone/>
              <a:defRPr sz="2667"/>
            </a:lvl2pPr>
            <a:lvl3pPr marL="1219170" indent="0">
              <a:buNone/>
              <a:defRPr sz="2400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AE03D-4E92-43B6-A2E0-7285115CFF4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41142E8-F16A-4B67-8A4D-0F0CFCE2FA0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959240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8D32-D604-45F8-87DF-999AA1D1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48589-4341-4752-9EC9-798A95495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604434"/>
            <a:ext cx="5382684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33EF5-E73E-49D4-92A3-FD65CC89D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5484" y="1604434"/>
            <a:ext cx="5384800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F3E81-F648-406E-8298-AA8B5AE9CC4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DBB81B7-A0E4-412D-8612-D06A808D6C2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1381139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7F27-FF38-43E3-A7CD-08B230030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6185"/>
            <a:ext cx="10515600" cy="1325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9830D-6454-44C1-9770-BFB793F0B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0634"/>
            <a:ext cx="5158316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5539A-50B2-4F56-A407-547C0324D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6133"/>
            <a:ext cx="5158316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938EC-A299-468D-AC17-36F066CF0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0634"/>
            <a:ext cx="5183717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201E1-B266-4567-9576-EE0289AF7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E7E56-680D-4A60-832C-FF07A9A551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ED259E2-E2CC-4B34-BE67-56A420C3BC0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230823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D70DF-9844-4A52-964C-FD26A000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ECA58-4577-498D-8D0C-9743D8CB874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4256E7F-637A-4FB9-B93A-B6AB389B4C3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803152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F05B37-0EC1-42E0-BDF6-03269EFC0B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9C3BF691-9C95-4957-A8E1-3118B1D2FEE3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31187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6EA8-4EC5-4D35-A0CC-54685FCF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62A1B-9C90-4577-8DDF-6F76E4D9D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434FC-96E5-440C-A80A-66E2DCADA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6D951-7DE5-45AF-B0DC-BB7070466E3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6D4B677-9512-4F88-85E0-494CCB147D73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844584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8192-4069-4E17-A111-00A9807EF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706819-37C2-4E01-9FA9-4D05A26DB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DBE98-4D9D-4C8D-A84C-32C8D6890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038F6-6627-46BB-88A1-21FDE6BE465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A904CE2-927F-4BFB-BF32-605714D51662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002203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482BA-7C73-44B1-8C52-62F427BB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D04A9-6C1B-4E1E-80BC-0DCDE7E08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0309F-B33C-4BD1-8127-F3AEA5BB495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43F74A0-7DE9-4B51-B46B-21FF7F33A54E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1161477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84D399-8F70-4FFC-819D-A9A875F0D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1" y="273051"/>
            <a:ext cx="2741084" cy="530648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BF8E36-0FAA-44B4-A5B5-E8AFA90A2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3051"/>
            <a:ext cx="8026400" cy="53064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25A8-B714-4907-A2DC-65C6775EEE2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024788-8D5C-4761-B64D-0027260DF30A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7819201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040B-DDAF-41CA-9C3D-067444718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3051"/>
            <a:ext cx="1097068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28DE1-85B0-4B77-8910-81546CE1A78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737601" y="6170084"/>
            <a:ext cx="2842684" cy="370416"/>
          </a:xfrm>
        </p:spPr>
        <p:txBody>
          <a:bodyPr/>
          <a:lstStyle>
            <a:lvl1pPr>
              <a:defRPr/>
            </a:lvl1pPr>
          </a:lstStyle>
          <a:p>
            <a:fld id="{D69EA452-B054-4BA4-B706-9CC791D9537E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39287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B46C0B-46A3-4CEF-8892-0ECD90258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" y="6016899"/>
            <a:ext cx="13620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2B4FB0-B895-41B3-8873-7CDD6A6C19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" y="6016899"/>
            <a:ext cx="13620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D6722B-5866-4462-947A-A9A7385FD8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" y="6016899"/>
            <a:ext cx="13620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6CA72C35-D7A2-4613-BCD8-A001CA13F19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170084"/>
            <a:ext cx="2842684" cy="37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tabLst>
                <a:tab pos="965176" algn="l"/>
                <a:tab pos="1930352" algn="l"/>
              </a:tabLst>
              <a:defRPr sz="16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04BB45FB-F87F-47AF-BC2E-E75F975A8B0E}" type="slidenum">
              <a:rPr lang="pl-PL" altLang="en-US"/>
              <a:pPr/>
              <a:t>‹#›</a:t>
            </a:fld>
            <a:endParaRPr lang="pl-PL" altLang="en-US"/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78C03F10-BD58-4114-8BB5-FB2B9D2587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3051"/>
            <a:ext cx="1097068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tytułu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90673AC-DA41-4EB1-9658-F883CEF41B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434"/>
            <a:ext cx="10970684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852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konspektu</a:t>
            </a:r>
          </a:p>
          <a:p>
            <a:pPr lvl="1"/>
            <a:r>
              <a:rPr lang="en-GB" altLang="en-US"/>
              <a:t>Drugi poziom konspektu</a:t>
            </a:r>
          </a:p>
          <a:p>
            <a:pPr lvl="2"/>
            <a:r>
              <a:rPr lang="en-GB" altLang="en-US"/>
              <a:t>Trzeci poziom konspektu</a:t>
            </a:r>
          </a:p>
          <a:p>
            <a:pPr lvl="3"/>
            <a:r>
              <a:rPr lang="en-GB" altLang="en-US"/>
              <a:t>Czwarty poziom konspektu</a:t>
            </a:r>
          </a:p>
          <a:p>
            <a:pPr lvl="4"/>
            <a:r>
              <a:rPr lang="en-GB" altLang="en-US"/>
              <a:t>Piąty poziom konspektu</a:t>
            </a:r>
          </a:p>
          <a:p>
            <a:pPr lvl="4"/>
            <a:r>
              <a:rPr lang="en-GB" altLang="en-US"/>
              <a:t>Szósty poziom konspektu</a:t>
            </a:r>
          </a:p>
          <a:p>
            <a:pPr lvl="4"/>
            <a:r>
              <a:rPr lang="en-GB" altLang="en-US"/>
              <a:t>Siódmy poziom konspektu</a:t>
            </a:r>
          </a:p>
          <a:p>
            <a:pPr lvl="4"/>
            <a:r>
              <a:rPr lang="en-GB" altLang="en-US"/>
              <a:t>Ósmy poziom konspektu</a:t>
            </a:r>
          </a:p>
          <a:p>
            <a:pPr lvl="4"/>
            <a:r>
              <a:rPr lang="en-GB" altLang="en-US"/>
              <a:t>Dziewiąty poziom konspektu</a:t>
            </a:r>
          </a:p>
        </p:txBody>
      </p:sp>
    </p:spTree>
    <p:extLst>
      <p:ext uri="{BB962C8B-B14F-4D97-AF65-F5344CB8AC3E}">
        <p14:creationId xmlns:p14="http://schemas.microsoft.com/office/powerpoint/2010/main" val="425110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j-lt"/>
          <a:ea typeface="+mj-ea"/>
          <a:cs typeface="+mj-cs"/>
        </a:defRPr>
      </a:lvl1pPr>
      <a:lvl2pPr marL="990575" indent="-380990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2pPr>
      <a:lvl3pPr marL="1523962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3pPr>
      <a:lvl4pPr marL="2133547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4pPr>
      <a:lvl5pPr marL="274313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5pPr>
      <a:lvl6pPr marL="335271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6pPr>
      <a:lvl7pPr marL="396230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7pPr>
      <a:lvl8pPr marL="457188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8pPr>
      <a:lvl9pPr marL="5181470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9pPr>
    </p:titleStyle>
    <p:bodyStyle>
      <a:lvl1pPr marL="457189" indent="-457189" algn="l" defTabSz="599002" rtl="0" fontAlgn="base" hangingPunct="0">
        <a:lnSpc>
          <a:spcPct val="93000"/>
        </a:lnSpc>
        <a:spcBef>
          <a:spcPct val="0"/>
        </a:spcBef>
        <a:spcAft>
          <a:spcPts val="190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990575" indent="-380990" algn="l" defTabSz="599002" rtl="0" fontAlgn="base" hangingPunct="0">
        <a:lnSpc>
          <a:spcPct val="93000"/>
        </a:lnSpc>
        <a:spcBef>
          <a:spcPct val="0"/>
        </a:spcBef>
        <a:spcAft>
          <a:spcPts val="151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523962" indent="-304792" algn="l" defTabSz="599002" rtl="0" fontAlgn="base" hangingPunct="0">
        <a:lnSpc>
          <a:spcPct val="93000"/>
        </a:lnSpc>
        <a:spcBef>
          <a:spcPct val="0"/>
        </a:spcBef>
        <a:spcAft>
          <a:spcPts val="113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3pPr>
      <a:lvl4pPr marL="2133547" indent="-304792" algn="l" defTabSz="599002" rtl="0" fontAlgn="base" hangingPunct="0">
        <a:lnSpc>
          <a:spcPct val="93000"/>
        </a:lnSpc>
        <a:spcBef>
          <a:spcPct val="0"/>
        </a:spcBef>
        <a:spcAft>
          <a:spcPts val="76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4pPr>
      <a:lvl5pPr marL="2743131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anose="02020603050405020304" pitchFamily="18" charset="0"/>
        <a:defRPr sz="2667" kern="1200">
          <a:solidFill>
            <a:srgbClr val="000000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857450CD-859B-4F6F-AE9C-84FFE70CB64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170084"/>
            <a:ext cx="2842684" cy="37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tabLst>
                <a:tab pos="965176" algn="l"/>
                <a:tab pos="1930352" algn="l"/>
              </a:tabLst>
              <a:defRPr sz="16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3F4F4705-CF05-4499-AE3C-851704148CC6}" type="slidenum">
              <a:rPr lang="pl-PL" altLang="en-US"/>
              <a:pPr/>
              <a:t>‹#›</a:t>
            </a:fld>
            <a:endParaRPr lang="pl-PL" alt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BC41D4D-D452-4681-B69F-D8B943AE6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3051"/>
            <a:ext cx="1097068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tytułu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5AC9551-67EA-474E-B8D3-FE726EBB2E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434"/>
            <a:ext cx="10970684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852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konspektu</a:t>
            </a:r>
          </a:p>
          <a:p>
            <a:pPr lvl="1"/>
            <a:r>
              <a:rPr lang="en-GB" altLang="en-US"/>
              <a:t>Drugi poziom konspektu</a:t>
            </a:r>
          </a:p>
          <a:p>
            <a:pPr lvl="2"/>
            <a:r>
              <a:rPr lang="en-GB" altLang="en-US"/>
              <a:t>Trzeci poziom konspektu</a:t>
            </a:r>
          </a:p>
          <a:p>
            <a:pPr lvl="3"/>
            <a:r>
              <a:rPr lang="en-GB" altLang="en-US"/>
              <a:t>Czwarty poziom konspektu</a:t>
            </a:r>
          </a:p>
          <a:p>
            <a:pPr lvl="4"/>
            <a:r>
              <a:rPr lang="en-GB" altLang="en-US"/>
              <a:t>Piąty poziom konspektu</a:t>
            </a:r>
          </a:p>
          <a:p>
            <a:pPr lvl="4"/>
            <a:r>
              <a:rPr lang="en-GB" altLang="en-US"/>
              <a:t>Szósty poziom konspektu</a:t>
            </a:r>
          </a:p>
          <a:p>
            <a:pPr lvl="4"/>
            <a:r>
              <a:rPr lang="en-GB" altLang="en-US"/>
              <a:t>Siódmy poziom konspektu</a:t>
            </a:r>
          </a:p>
          <a:p>
            <a:pPr lvl="4"/>
            <a:r>
              <a:rPr lang="en-GB" altLang="en-US"/>
              <a:t>Ósmy poziom konspektu</a:t>
            </a:r>
          </a:p>
          <a:p>
            <a:pPr lvl="4"/>
            <a:r>
              <a:rPr lang="en-GB" altLang="en-US"/>
              <a:t>Dziewiąty poziom konspektu</a:t>
            </a:r>
          </a:p>
        </p:txBody>
      </p:sp>
    </p:spTree>
    <p:extLst>
      <p:ext uri="{BB962C8B-B14F-4D97-AF65-F5344CB8AC3E}">
        <p14:creationId xmlns:p14="http://schemas.microsoft.com/office/powerpoint/2010/main" val="2597328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j-lt"/>
          <a:ea typeface="+mj-ea"/>
          <a:cs typeface="+mj-cs"/>
        </a:defRPr>
      </a:lvl1pPr>
      <a:lvl2pPr marL="990575" indent="-380990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2pPr>
      <a:lvl3pPr marL="1523962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3pPr>
      <a:lvl4pPr marL="2133547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4pPr>
      <a:lvl5pPr marL="274313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5pPr>
      <a:lvl6pPr marL="335271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6pPr>
      <a:lvl7pPr marL="396230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7pPr>
      <a:lvl8pPr marL="457188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8pPr>
      <a:lvl9pPr marL="5181470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9pPr>
    </p:titleStyle>
    <p:bodyStyle>
      <a:lvl1pPr marL="457189" indent="-457189" algn="l" defTabSz="599002" rtl="0" fontAlgn="base" hangingPunct="0">
        <a:lnSpc>
          <a:spcPct val="93000"/>
        </a:lnSpc>
        <a:spcBef>
          <a:spcPct val="0"/>
        </a:spcBef>
        <a:spcAft>
          <a:spcPts val="190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990575" indent="-380990" algn="l" defTabSz="599002" rtl="0" fontAlgn="base" hangingPunct="0">
        <a:lnSpc>
          <a:spcPct val="93000"/>
        </a:lnSpc>
        <a:spcBef>
          <a:spcPct val="0"/>
        </a:spcBef>
        <a:spcAft>
          <a:spcPts val="151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523962" indent="-304792" algn="l" defTabSz="599002" rtl="0" fontAlgn="base" hangingPunct="0">
        <a:lnSpc>
          <a:spcPct val="93000"/>
        </a:lnSpc>
        <a:spcBef>
          <a:spcPct val="0"/>
        </a:spcBef>
        <a:spcAft>
          <a:spcPts val="113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3pPr>
      <a:lvl4pPr marL="2133547" indent="-304792" algn="l" defTabSz="599002" rtl="0" fontAlgn="base" hangingPunct="0">
        <a:lnSpc>
          <a:spcPct val="93000"/>
        </a:lnSpc>
        <a:spcBef>
          <a:spcPct val="0"/>
        </a:spcBef>
        <a:spcAft>
          <a:spcPts val="76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4pPr>
      <a:lvl5pPr marL="2743131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anose="02020603050405020304" pitchFamily="18" charset="0"/>
        <a:defRPr sz="2667" kern="1200">
          <a:solidFill>
            <a:srgbClr val="000000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3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2.wdp"/><Relationship Id="rId11" Type="http://schemas.openxmlformats.org/officeDocument/2006/relationships/image" Target="../media/image1.pn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7.gif"/><Relationship Id="rId9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7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abstracta.us/blog/software-testing/code-analysis-part-2-analyzing-code-with-sonarqube/" TargetMode="External"/><Relationship Id="rId13" Type="http://schemas.openxmlformats.org/officeDocument/2006/relationships/hyperlink" Target="https://kb.epam.com/display/CTOOCC/Quality+Attributes+and+Metrics" TargetMode="External"/><Relationship Id="rId3" Type="http://schemas.openxmlformats.org/officeDocument/2006/relationships/hyperlink" Target="http://mcfunley.com/choose-boring-technology" TargetMode="External"/><Relationship Id="rId7" Type="http://schemas.openxmlformats.org/officeDocument/2006/relationships/hyperlink" Target="https://www.cvedetails.com/" TargetMode="External"/><Relationship Id="rId12" Type="http://schemas.openxmlformats.org/officeDocument/2006/relationships/hyperlink" Target="https://dzone.com/articles/lean-tools-options-thinking" TargetMode="External"/><Relationship Id="rId2" Type="http://schemas.openxmlformats.org/officeDocument/2006/relationships/hyperlink" Target="https://slooowdown.wordpress.com/2012/02/05/summary-of-how-we-decide-by-jonah-lehrer-summarised-by-paul-arnold-trainer-facilitator-paul_arnoldme-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sights.stackoverflow.com/" TargetMode="External"/><Relationship Id="rId11" Type="http://schemas.openxmlformats.org/officeDocument/2006/relationships/hyperlink" Target="https://dzone.com/articles/lean-tools-making-decisions" TargetMode="External"/><Relationship Id="rId5" Type="http://schemas.openxmlformats.org/officeDocument/2006/relationships/hyperlink" Target="https://softwareengineering.stackexchange.com/questions/270595/how-to-make-significant-technical-decisions-given-very-little-time/270598" TargetMode="External"/><Relationship Id="rId10" Type="http://schemas.openxmlformats.org/officeDocument/2006/relationships/hyperlink" Target="https://ykode.id/software-engineering-wisdom-9fa1b27a826d" TargetMode="External"/><Relationship Id="rId4" Type="http://schemas.openxmlformats.org/officeDocument/2006/relationships/hyperlink" Target="https://www.linkedin.com/pulse/technical-decisions-series-multitracking-set-based-papadimitriou/" TargetMode="External"/><Relationship Id="rId9" Type="http://schemas.openxmlformats.org/officeDocument/2006/relationships/hyperlink" Target="https://trends.google.h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94"/>
    </mc:Choice>
    <mc:Fallback xmlns="">
      <p:transition spd="slow" advTm="2589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09"/>
    </mc:Choice>
    <mc:Fallback xmlns="">
      <p:transition spd="slow" advTm="15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B3FDE-6F2E-4FEF-A55B-F4CA6379A34D}"/>
              </a:ext>
            </a:extLst>
          </p:cNvPr>
          <p:cNvSpPr txBox="1"/>
          <p:nvPr/>
        </p:nvSpPr>
        <p:spPr>
          <a:xfrm>
            <a:off x="1341783" y="1212574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54CE019-4DCD-4488-A27A-DC5E22F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metrics would you use to aid your technical decisions? (11)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66736F-011D-4C33-8097-48A861E75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Roi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Class fan out </a:t>
            </a:r>
            <a:r>
              <a:rPr lang="en-US" sz="3800" dirty="0" err="1"/>
              <a:t>compl</a:t>
            </a:r>
            <a:r>
              <a:rPr lang="en-US" sz="3800" dirty="0"/>
              <a:t>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time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What's the effort (dev-</a:t>
            </a:r>
            <a:r>
              <a:rPr lang="en-US" sz="3800" dirty="0" err="1"/>
              <a:t>tim</a:t>
            </a:r>
            <a:r>
              <a:rPr lang="en-US" sz="3800" dirty="0"/>
              <a:t>) required to revert it or use something else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pros vs cons, feedback from communities/ppl.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Tech debts introduced (in days) / time to implement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added transitive dependencies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Size of community supporting that stuff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successful projects using the same technology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Commit rate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Maturity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Performance degradation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 err="1"/>
              <a:t>NPath</a:t>
            </a:r>
            <a:r>
              <a:rPr lang="en-US" sz="3800" dirty="0"/>
              <a:t> complexity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0115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980043" y="2012207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2364549" y="4666363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228353" y="936910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652151" y="1445170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5410558" y="327819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1770984" y="3653410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6A47-3119-4710-92AF-618D6D6A80F2}"/>
              </a:ext>
            </a:extLst>
          </p:cNvPr>
          <p:cNvSpPr txBox="1"/>
          <p:nvPr/>
        </p:nvSpPr>
        <p:spPr>
          <a:xfrm>
            <a:off x="7586654" y="4314626"/>
            <a:ext cx="3254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7274FF70-FB95-4B71-84A4-52A2A4CE6AD0}"/>
              </a:ext>
            </a:extLst>
          </p:cNvPr>
          <p:cNvSpPr/>
          <p:nvPr/>
        </p:nvSpPr>
        <p:spPr>
          <a:xfrm rot="21285438">
            <a:off x="6993089" y="3301673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9657">
        <p15:prstTrans prst="drape"/>
      </p:transition>
    </mc:Choice>
    <mc:Fallback xmlns="">
      <p:transition spd="slow" advTm="9657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7699">
        <p15:prstTrans prst="drape"/>
      </p:transition>
    </mc:Choice>
    <mc:Fallback xmlns="">
      <p:transition spd="slow" advTm="276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68E802-84C5-4BCE-8A89-FFE3314B3B90}"/>
              </a:ext>
            </a:extLst>
          </p:cNvPr>
          <p:cNvSpPr txBox="1"/>
          <p:nvPr/>
        </p:nvSpPr>
        <p:spPr>
          <a:xfrm>
            <a:off x="7044948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82F16E-F663-4152-9DC7-5182A2C38B0C}"/>
              </a:ext>
            </a:extLst>
          </p:cNvPr>
          <p:cNvCxnSpPr>
            <a:cxnSpLocks/>
          </p:cNvCxnSpPr>
          <p:nvPr/>
        </p:nvCxnSpPr>
        <p:spPr>
          <a:xfrm flipH="1" flipV="1">
            <a:off x="7044949" y="4194316"/>
            <a:ext cx="866599" cy="73859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3928">
        <p15:prstTrans prst="drape"/>
      </p:transition>
    </mc:Choice>
    <mc:Fallback xmlns="">
      <p:transition spd="slow" advTm="339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79 -0.31319 L 2.5E-6 -4.44444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564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10" grpId="0"/>
      <p:bldP spid="1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45080" y="350194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839704" y="3501944"/>
            <a:ext cx="880551" cy="9990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3308730" y="5297689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security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768341" y="4295453"/>
            <a:ext cx="508914" cy="84672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1" y="2571562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2" y="2953531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8020367" y="668461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 flipV="1">
            <a:off x="7057066" y="1423434"/>
            <a:ext cx="1222913" cy="128500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9128">
        <p15:prstTrans prst="drape"/>
      </p:transition>
    </mc:Choice>
    <mc:Fallback xmlns="">
      <p:transition spd="slow" advTm="491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993 0.3419 L 4.58333E-6 -1.85185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1710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302 -0.05324 L -4.375E-6 -7.40741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266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41 -0.31505 L -3.75E-6 3.7037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1574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403884" y="96801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30137" y="213918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snowflakes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108037-FFED-4368-8BAE-A8340E5BC2C9}"/>
              </a:ext>
            </a:extLst>
          </p:cNvPr>
          <p:cNvSpPr txBox="1"/>
          <p:nvPr/>
        </p:nvSpPr>
        <p:spPr>
          <a:xfrm>
            <a:off x="7359543" y="4620451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testing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644637-5463-487E-A214-0823792EF4C1}"/>
              </a:ext>
            </a:extLst>
          </p:cNvPr>
          <p:cNvCxnSpPr>
            <a:cxnSpLocks/>
          </p:cNvCxnSpPr>
          <p:nvPr/>
        </p:nvCxnSpPr>
        <p:spPr>
          <a:xfrm flipH="1" flipV="1">
            <a:off x="7496156" y="3903274"/>
            <a:ext cx="997982" cy="5546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5742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3731">
        <p15:prstTrans prst="drape"/>
      </p:transition>
    </mc:Choice>
    <mc:Fallback xmlns="">
      <p:transition spd="slow" advTm="63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-3.33333E-6 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-2.29167E-6 3.7037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28 -0.21343 L 4.58333E-6 4.8148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1067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30" grpId="0"/>
      <p:bldP spid="3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655901"/>
              <a:chOff x="2165040" y="-2178827"/>
              <a:chExt cx="10027802" cy="778064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5" cy="76388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8" y="1985281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30" y="5201709"/>
                <a:ext cx="2738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3171494"/>
            <a:chOff x="1633325" y="958232"/>
            <a:chExt cx="9533766" cy="4574604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4607533" y="5000107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6645" y="4372501"/>
              <a:ext cx="0" cy="46164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1124">
        <p15:prstTrans prst="peelOff"/>
      </p:transition>
    </mc:Choice>
    <mc:Fallback xmlns="">
      <p:transition spd="slow" advTm="21124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CAFBABAC-7E1C-472E-8006-BBEA8ABE4A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836084"/>
            <a:ext cx="12192000" cy="2563283"/>
          </a:xfrm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  <a:tab pos="11582110" algn="l"/>
              </a:tabLst>
            </a:pPr>
            <a:r>
              <a:rPr lang="en-US" altLang="en-US" sz="8000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HOW TO MAKE TECHNICAL DECISIONS?</a:t>
            </a:r>
            <a:endParaRPr lang="pl-PL" altLang="en-US" sz="8000" dirty="0">
              <a:solidFill>
                <a:srgbClr val="FFFFFF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A5581935-A7E3-482A-9F9D-B8F1048E59D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4138689"/>
            <a:ext cx="12192000" cy="632884"/>
          </a:xfrm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Aft>
                <a:spcPct val="0"/>
              </a:spcAft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  <a:tab pos="11582110" algn="l"/>
              </a:tabLst>
            </a:pPr>
            <a:r>
              <a:rPr lang="en-US" altLang="en-US" sz="3467" dirty="0">
                <a:solidFill>
                  <a:srgbClr val="FFFFFF"/>
                </a:solidFill>
                <a:latin typeface="Franklin Gothic Book" panose="020B0503020102020204" pitchFamily="34" charset="0"/>
              </a:rPr>
              <a:t>Oresztesz Margaritisz</a:t>
            </a:r>
            <a:endParaRPr lang="pl-PL" altLang="en-US" sz="3467" dirty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099" name="Line 3">
            <a:extLst>
              <a:ext uri="{FF2B5EF4-FFF2-40B4-BE49-F238E27FC236}">
                <a16:creationId xmlns:a16="http://schemas.microsoft.com/office/drawing/2014/main" id="{75B5D25B-5CCA-4599-BE47-8C3EF4B517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2251" y="3909485"/>
            <a:ext cx="4127500" cy="2116"/>
          </a:xfrm>
          <a:prstGeom prst="line">
            <a:avLst/>
          </a:prstGeom>
          <a:noFill/>
          <a:ln w="6480" cap="rnd">
            <a:solidFill>
              <a:srgbClr val="FFFFFF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C7025CF9-3303-43E2-BBE9-A49FF40FD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1" y="6314017"/>
            <a:ext cx="6720416" cy="36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0960" tIns="60000" rIns="60960" bIns="60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 defTabSz="59900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</a:tabLst>
            </a:pPr>
            <a:r>
              <a:rPr lang="pl-PL" altLang="en-US" sz="1600" dirty="0"/>
              <a:t>Kraków, 9-11 May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E081E-1792-4F7C-B23B-E27622B47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92" y="4862265"/>
            <a:ext cx="2574215" cy="965331"/>
          </a:xfrm>
          <a:prstGeom prst="rect">
            <a:avLst/>
          </a:prstGeom>
        </p:spPr>
      </p:pic>
    </p:spTree>
  </p:cSld>
  <p:clrMapOvr>
    <a:masterClrMapping/>
  </p:clrMapOvr>
  <p:transition spd="slow" advTm="33668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88"/>
    </mc:Choice>
    <mc:Fallback xmlns="">
      <p:transition spd="slow" advTm="14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01"/>
    </mc:Choice>
    <mc:Fallback xmlns="">
      <p:transition spd="slow" advTm="31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97"/>
    </mc:Choice>
    <mc:Fallback xmlns="">
      <p:transition spd="slow" advTm="22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2"/>
    </mc:Choice>
    <mc:Fallback xmlns="">
      <p:transition spd="slow" advTm="9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1"/>
    </mc:Choice>
    <mc:Fallback xmlns="">
      <p:transition spd="slow" advTm="20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44"/>
    </mc:Choice>
    <mc:Fallback xmlns="">
      <p:transition spd="slow" advTm="18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30" y="1564640"/>
            <a:ext cx="8382340" cy="4707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916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3"/>
    </mc:Choice>
    <mc:Fallback xmlns="">
      <p:transition spd="slow" advTm="13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9"/>
    </mc:Choice>
    <mc:Fallback xmlns="">
      <p:transition spd="slow" advTm="1196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2A0793-24F7-4E6A-855F-19AA9D72DB80}"/>
              </a:ext>
            </a:extLst>
          </p:cNvPr>
          <p:cNvSpPr txBox="1"/>
          <p:nvPr/>
        </p:nvSpPr>
        <p:spPr>
          <a:xfrm>
            <a:off x="1381539" y="1490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40D3E-7976-4BBB-B345-C39817F6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make technical decisions? (32)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1AD5A-A6D5-4528-821C-849825592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past project experiences - 63%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framework defaults - 9%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 well defined process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totally ad-hoc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architect / tech-lead 's call - 13%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"</a:t>
            </a:r>
            <a:r>
              <a:rPr lang="en-US" dirty="0" err="1"/>
              <a:t>Stackoverflow</a:t>
            </a:r>
            <a:r>
              <a:rPr lang="en-US" dirty="0"/>
              <a:t> it" and just include it in my PR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other (prefer not to tell) - 6%</a:t>
            </a:r>
          </a:p>
        </p:txBody>
      </p:sp>
    </p:spTree>
    <p:extLst>
      <p:ext uri="{BB962C8B-B14F-4D97-AF65-F5344CB8AC3E}">
        <p14:creationId xmlns:p14="http://schemas.microsoft.com/office/powerpoint/2010/main" val="1339230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7AA0B-D334-4E99-9466-3CCB52AE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6BABE-037B-482D-B8B4-3B81E6DA7710}"/>
              </a:ext>
            </a:extLst>
          </p:cNvPr>
          <p:cNvGrpSpPr/>
          <p:nvPr/>
        </p:nvGrpSpPr>
        <p:grpSpPr>
          <a:xfrm>
            <a:off x="4764156" y="1569553"/>
            <a:ext cx="4187687" cy="5109199"/>
            <a:chOff x="4764156" y="1569553"/>
            <a:chExt cx="4187687" cy="51091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CFE68-F736-4ACF-B02A-52D39D845652}"/>
                </a:ext>
              </a:extLst>
            </p:cNvPr>
            <p:cNvSpPr/>
            <p:nvPr/>
          </p:nvSpPr>
          <p:spPr>
            <a:xfrm>
              <a:off x="7659758" y="1569553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0ADD2-A9EB-4DCA-B332-68A837C81D58}"/>
                </a:ext>
              </a:extLst>
            </p:cNvPr>
            <p:cNvSpPr/>
            <p:nvPr/>
          </p:nvSpPr>
          <p:spPr>
            <a:xfrm>
              <a:off x="8014253" y="3583057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281969-7F06-44BE-9EB6-CEE620CB4EB1}"/>
                </a:ext>
              </a:extLst>
            </p:cNvPr>
            <p:cNvSpPr/>
            <p:nvPr/>
          </p:nvSpPr>
          <p:spPr>
            <a:xfrm>
              <a:off x="4764156" y="5772289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5B63FC-770D-46CE-8F19-2848BFF4ADE1}"/>
                </a:ext>
              </a:extLst>
            </p:cNvPr>
            <p:cNvSpPr/>
            <p:nvPr/>
          </p:nvSpPr>
          <p:spPr>
            <a:xfrm>
              <a:off x="6718856" y="5119448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2306A-2610-4DD2-A0EA-007245DDA15E}"/>
              </a:ext>
            </a:extLst>
          </p:cNvPr>
          <p:cNvGrpSpPr/>
          <p:nvPr/>
        </p:nvGrpSpPr>
        <p:grpSpPr>
          <a:xfrm>
            <a:off x="3826566" y="2022785"/>
            <a:ext cx="4187687" cy="3825122"/>
            <a:chOff x="3826566" y="2022785"/>
            <a:chExt cx="4187687" cy="382512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5C1925-41BF-4C63-A833-2C916281B40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 flipV="1">
              <a:off x="4248979" y="2022785"/>
              <a:ext cx="3410779" cy="662781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403FA-D2C9-43D0-B0A2-214BE7748A8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177748" y="2895116"/>
              <a:ext cx="3836505" cy="11411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F97D5A-A4F3-4DDD-BF3B-F7539B64B4AF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4053935" y="3154223"/>
              <a:ext cx="2802228" cy="20979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43C6B-076E-4526-B57A-DCC8B4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6" y="3328089"/>
              <a:ext cx="1287694" cy="2519818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4444367-D724-4320-A71B-80647F7CF3BA}"/>
              </a:ext>
            </a:extLst>
          </p:cNvPr>
          <p:cNvSpPr/>
          <p:nvPr/>
        </p:nvSpPr>
        <p:spPr>
          <a:xfrm>
            <a:off x="2917135" y="2022784"/>
            <a:ext cx="1331844" cy="1325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776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74"/>
    </mc:Choice>
    <mc:Fallback xmlns="">
      <p:transition spd="slow" advTm="19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9640" y="1704341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Docker swarm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445760" y="168910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6684962" y="170434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Kubernetes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929958" y="2792328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445760" y="2777088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6684962" y="2792963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929640" y="4969572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445442" y="4954332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6684644" y="4970203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3C02096-1E67-4273-B2F0-ABB63F2B7E87}"/>
              </a:ext>
            </a:extLst>
          </p:cNvPr>
          <p:cNvSpPr txBox="1">
            <a:spLocks/>
          </p:cNvSpPr>
          <p:nvPr/>
        </p:nvSpPr>
        <p:spPr>
          <a:xfrm>
            <a:off x="929640" y="388095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Maven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4992E1E4-D8B3-486F-BE8B-B05C908598F3}"/>
              </a:ext>
            </a:extLst>
          </p:cNvPr>
          <p:cNvSpPr/>
          <p:nvPr/>
        </p:nvSpPr>
        <p:spPr>
          <a:xfrm>
            <a:off x="5445442" y="386571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63D8708-DC37-48E1-9CBD-8A03E0A07C97}"/>
              </a:ext>
            </a:extLst>
          </p:cNvPr>
          <p:cNvSpPr txBox="1">
            <a:spLocks/>
          </p:cNvSpPr>
          <p:nvPr/>
        </p:nvSpPr>
        <p:spPr>
          <a:xfrm>
            <a:off x="6684644" y="38815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Gradle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55"/>
    </mc:Choice>
    <mc:Fallback xmlns="">
      <p:transition spd="slow" advTm="37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6" grpId="0"/>
      <p:bldP spid="17" grpId="0" animBg="1"/>
      <p:bldP spid="18" grpId="0"/>
      <p:bldP spid="19" grpId="0"/>
      <p:bldP spid="20" grpId="0" animBg="1"/>
      <p:bldP spid="21" grpId="0"/>
      <p:bldP spid="25" grpId="0"/>
      <p:bldP spid="26" grpId="0" animBg="1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913A-911D-4C92-A1FC-F45B7B8B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79" y="575441"/>
            <a:ext cx="3974241" cy="570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DE0AF-5EA3-467D-96F9-9589EFCDBD6C}"/>
              </a:ext>
            </a:extLst>
          </p:cNvPr>
          <p:cNvSpPr txBox="1"/>
          <p:nvPr/>
        </p:nvSpPr>
        <p:spPr>
          <a:xfrm rot="623277">
            <a:off x="5201478" y="1500809"/>
            <a:ext cx="2401956" cy="24300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491134"/>
              </a:avLst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42795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84"/>
    </mc:Choice>
    <mc:Fallback xmlns="">
      <p:transition spd="slow" advTm="1818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1F-F7CE-4780-8157-72FD27C8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290A-CCD8-4AFF-B3F3-73C814812143}"/>
              </a:ext>
            </a:extLst>
          </p:cNvPr>
          <p:cNvSpPr txBox="1"/>
          <p:nvPr/>
        </p:nvSpPr>
        <p:spPr>
          <a:xfrm>
            <a:off x="2817955" y="2237904"/>
            <a:ext cx="6267550" cy="238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SET-BASED DESIGN</a:t>
            </a: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RESPONSIBLE MOMENT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257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12"/>
    </mc:Choice>
    <mc:Fallback xmlns="">
      <p:transition spd="slow" advTm="23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F4AA-4469-4579-829E-0C57564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B7637-BDB7-45D7-B067-7F3F35D8D14A}"/>
              </a:ext>
            </a:extLst>
          </p:cNvPr>
          <p:cNvSpPr txBox="1"/>
          <p:nvPr/>
        </p:nvSpPr>
        <p:spPr>
          <a:xfrm>
            <a:off x="2014786" y="2179266"/>
            <a:ext cx="8162427" cy="2499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206833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2863379-47AD-4557-A9CF-1E455362D355}"/>
              </a:ext>
            </a:extLst>
          </p:cNvPr>
          <p:cNvSpPr/>
          <p:nvPr/>
        </p:nvSpPr>
        <p:spPr>
          <a:xfrm>
            <a:off x="3051398" y="1525169"/>
            <a:ext cx="3549670" cy="3311804"/>
          </a:xfrm>
          <a:prstGeom prst="ellipse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DFC7D0-2B5E-44BB-903A-7242ACC58C3B}"/>
              </a:ext>
            </a:extLst>
          </p:cNvPr>
          <p:cNvSpPr/>
          <p:nvPr/>
        </p:nvSpPr>
        <p:spPr>
          <a:xfrm>
            <a:off x="5590932" y="1525169"/>
            <a:ext cx="3549670" cy="3311804"/>
          </a:xfrm>
          <a:prstGeom prst="ellipse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E99960-2F68-48DF-BFB6-ECF07E979E1B}"/>
              </a:ext>
            </a:extLst>
          </p:cNvPr>
          <p:cNvSpPr/>
          <p:nvPr/>
        </p:nvSpPr>
        <p:spPr>
          <a:xfrm>
            <a:off x="4321165" y="3181071"/>
            <a:ext cx="3549670" cy="3311804"/>
          </a:xfrm>
          <a:prstGeom prst="ellipse">
            <a:avLst/>
          </a:prstGeom>
          <a:solidFill>
            <a:srgbClr val="00FF99">
              <a:alpha val="33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A77E9-A08F-44A5-B93B-54E66E084F11}"/>
              </a:ext>
            </a:extLst>
          </p:cNvPr>
          <p:cNvSpPr txBox="1"/>
          <p:nvPr/>
        </p:nvSpPr>
        <p:spPr>
          <a:xfrm rot="19220242">
            <a:off x="3419929" y="1890291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CHEAPEST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0531B-148B-427F-B81F-A84676E650F4}"/>
              </a:ext>
            </a:extLst>
          </p:cNvPr>
          <p:cNvSpPr txBox="1"/>
          <p:nvPr/>
        </p:nvSpPr>
        <p:spPr>
          <a:xfrm rot="2664820">
            <a:off x="6313145" y="1934497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FASTEST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09C64-6F93-4D3C-B0DA-FD966562A38E}"/>
              </a:ext>
            </a:extLst>
          </p:cNvPr>
          <p:cNvSpPr txBox="1"/>
          <p:nvPr/>
        </p:nvSpPr>
        <p:spPr>
          <a:xfrm>
            <a:off x="4915584" y="3774184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EASIEST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8915E-4D59-4385-AEDF-8B96EFD4795B}"/>
              </a:ext>
            </a:extLst>
          </p:cNvPr>
          <p:cNvSpPr txBox="1"/>
          <p:nvPr/>
        </p:nvSpPr>
        <p:spPr>
          <a:xfrm>
            <a:off x="5774024" y="2977564"/>
            <a:ext cx="507871" cy="1331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39DE8F7-7AE6-46B8-8A27-0EBCFC6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58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14"/>
    </mc:Choice>
    <mc:Fallback xmlns="">
      <p:transition spd="slow" advTm="65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9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Responsible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3535010" y="1879381"/>
            <a:ext cx="5121980" cy="33304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parallel dependencies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interfaces &amp; abstractions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feature toggles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40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61"/>
    </mc:Choice>
    <mc:Fallback xmlns="">
      <p:transition spd="slow" advTm="81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1D1-A9FD-4817-A0C0-0E4E522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KEY INGREDIENT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C2BBFF-EF2D-4151-A198-FFEA239F5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0522" y="1690688"/>
            <a:ext cx="5830956" cy="4752228"/>
          </a:xfrm>
          <a:prstGeom prst="rect">
            <a:avLst/>
          </a:pr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081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06"/>
    </mc:Choice>
    <mc:Fallback xmlns="">
      <p:transition spd="slow" advTm="28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D0DE66-9EEC-4A1C-8D55-AC2BE652AAE7}"/>
              </a:ext>
            </a:extLst>
          </p:cNvPr>
          <p:cNvGrpSpPr/>
          <p:nvPr/>
        </p:nvGrpSpPr>
        <p:grpSpPr>
          <a:xfrm>
            <a:off x="2069351" y="663516"/>
            <a:ext cx="8053298" cy="5530968"/>
            <a:chOff x="2163877" y="663516"/>
            <a:chExt cx="8053298" cy="5530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72AF3F-FC04-4167-881A-94BA4EF3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877" y="663516"/>
              <a:ext cx="3658854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C7AB3-1144-49EF-99E8-84700B9C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615" y="663516"/>
              <a:ext cx="3601560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007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19"/>
    </mc:Choice>
    <mc:Fallback xmlns="">
      <p:transition spd="slow" advTm="29219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1711627" y="1824918"/>
            <a:ext cx="8768747" cy="3705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Work as a team!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Use your intuition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Remember: breadth-first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Be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CALM</a:t>
            </a: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 &amp;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COLLABORATIVE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0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655"/>
    </mc:Choice>
    <mc:Fallback xmlns="">
      <p:transition spd="slow" advTm="156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DE1753-4839-4D97-B2D3-691634ECA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-496957"/>
            <a:ext cx="8329562" cy="815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E1568-5CBC-491C-9C0E-4520C03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9451">
            <a:off x="3458818" y="435570"/>
            <a:ext cx="5675244" cy="1325563"/>
          </a:xfrm>
        </p:spPr>
        <p:txBody>
          <a:bodyPr>
            <a:prstTxWarp prst="textFadeLeft">
              <a:avLst>
                <a:gd name="adj" fmla="val 7891"/>
              </a:avLst>
            </a:prstTxWarp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Awesome Decision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Making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474-BAC7-42FB-8944-49C81BA1BA8F}"/>
              </a:ext>
            </a:extLst>
          </p:cNvPr>
          <p:cNvSpPr txBox="1"/>
          <p:nvPr/>
        </p:nvSpPr>
        <p:spPr>
          <a:xfrm rot="175492">
            <a:off x="2942508" y="1885411"/>
            <a:ext cx="6207571" cy="4186909"/>
          </a:xfrm>
          <a:prstGeom prst="rect">
            <a:avLst/>
          </a:prstGeom>
          <a:noFill/>
        </p:spPr>
        <p:txBody>
          <a:bodyPr wrap="none" rtlCol="0" anchor="ctr">
            <a:prstTxWarp prst="textFadeLeft">
              <a:avLst>
                <a:gd name="adj" fmla="val 5841"/>
              </a:avLst>
            </a:prstTxWarp>
            <a:spAutoFit/>
          </a:bodyPr>
          <a:lstStyle/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Get away from computers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Pick 4-7 metrics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Brainstorm     alternatives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Collect measures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Rate from 1-5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Disagreement      LEAN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2E1C7B-F50B-409A-A2C1-93C8839080DB}"/>
              </a:ext>
            </a:extLst>
          </p:cNvPr>
          <p:cNvSpPr/>
          <p:nvPr/>
        </p:nvSpPr>
        <p:spPr>
          <a:xfrm rot="170723">
            <a:off x="6291930" y="3438005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06F171-8965-47E7-ADEC-69D1C83C9648}"/>
              </a:ext>
            </a:extLst>
          </p:cNvPr>
          <p:cNvSpPr/>
          <p:nvPr/>
        </p:nvSpPr>
        <p:spPr>
          <a:xfrm rot="170723">
            <a:off x="6821553" y="5661459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205FE-6FFB-45EE-9492-85F5CA1867D3}"/>
              </a:ext>
            </a:extLst>
          </p:cNvPr>
          <p:cNvSpPr/>
          <p:nvPr/>
        </p:nvSpPr>
        <p:spPr>
          <a:xfrm rot="198248">
            <a:off x="6690477" y="4789243"/>
            <a:ext cx="624234" cy="52482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25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870"/>
    </mc:Choice>
    <mc:Fallback xmlns="">
      <p:transition spd="slow" advTm="192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A865D6-83C1-40FE-B67F-69B41FFD77F5}"/>
              </a:ext>
            </a:extLst>
          </p:cNvPr>
          <p:cNvGrpSpPr/>
          <p:nvPr/>
        </p:nvGrpSpPr>
        <p:grpSpPr>
          <a:xfrm>
            <a:off x="3386784" y="-387430"/>
            <a:ext cx="5687774" cy="7632859"/>
            <a:chOff x="4612704" y="-387430"/>
            <a:chExt cx="5687774" cy="76328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2C3F5E-44E2-423A-87FB-FA151BACA596}"/>
                </a:ext>
              </a:extLst>
            </p:cNvPr>
            <p:cNvSpPr txBox="1"/>
            <p:nvPr/>
          </p:nvSpPr>
          <p:spPr>
            <a:xfrm>
              <a:off x="4612704" y="2832651"/>
              <a:ext cx="7649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</a:rPr>
                <a:t>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/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9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8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585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1"/>
    </mc:Choice>
    <mc:Fallback xmlns="">
      <p:transition spd="slow" advTm="863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57"/>
    </mc:Choice>
    <mc:Fallback xmlns="">
      <p:transition spd="slow" advTm="72857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2498252" y="1039114"/>
            <a:ext cx="7195495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HOW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16600" dirty="0">
                <a:solidFill>
                  <a:schemeClr val="bg1"/>
                </a:solidFill>
              </a:rPr>
              <a:t>&gt;</a:t>
            </a:r>
            <a:r>
              <a:rPr lang="en-US" sz="6600" dirty="0">
                <a:solidFill>
                  <a:schemeClr val="bg1"/>
                </a:solidFill>
              </a:rPr>
              <a:t> WHAT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IT’S </a:t>
            </a:r>
            <a:r>
              <a:rPr lang="en-US" sz="6600" b="1" dirty="0">
                <a:solidFill>
                  <a:schemeClr val="bg1"/>
                </a:solidFill>
              </a:rPr>
              <a:t>NOT</a:t>
            </a:r>
            <a:r>
              <a:rPr lang="en-US" sz="6600" dirty="0">
                <a:solidFill>
                  <a:schemeClr val="bg1"/>
                </a:solidFill>
              </a:rPr>
              <a:t> TECHNICAL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26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63"/>
    </mc:Choice>
    <mc:Fallback xmlns="">
      <p:transition spd="slow" advTm="24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BA24DEBE-AE10-44EE-85A5-7F3E0AA54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73051"/>
            <a:ext cx="10972800" cy="1145116"/>
          </a:xfrm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400" tIns="38400" rIns="38400" bIns="3840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</a:tabLst>
            </a:pPr>
            <a:r>
              <a:rPr lang="en-US" altLang="en-US" sz="5867" dirty="0"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  <a:endParaRPr lang="pl-PL" altLang="en-US" sz="586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C76962B2-4416-47B4-A8F5-4A86724DD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1" y="6324600"/>
            <a:ext cx="6720416" cy="36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0960" tIns="60000" rIns="60960" bIns="60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 defTabSz="59900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</a:tabLst>
            </a:pPr>
            <a:r>
              <a:rPr lang="pl-PL" altLang="en-US" sz="1600" dirty="0">
                <a:latin typeface="Franklin Gothic Book" panose="020B0503020102020204" pitchFamily="34" charset="0"/>
              </a:rPr>
              <a:t>Kraków, 9-11 May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A2ECF-C51D-4139-98DE-E68533159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F4F566-EA18-4285-9A3C-100E689CA777}"/>
              </a:ext>
            </a:extLst>
          </p:cNvPr>
          <p:cNvSpPr/>
          <p:nvPr/>
        </p:nvSpPr>
        <p:spPr>
          <a:xfrm>
            <a:off x="5740603" y="918369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CDF57-8CF7-4579-A2C4-509B4D6D506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160" y="1955572"/>
            <a:ext cx="613192" cy="498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29782-2ABF-4E7E-968C-AF9CC9E0C007}"/>
              </a:ext>
            </a:extLst>
          </p:cNvPr>
          <p:cNvSpPr txBox="1"/>
          <p:nvPr/>
        </p:nvSpPr>
        <p:spPr>
          <a:xfrm>
            <a:off x="7641124" y="196645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DDF-B1F4-49D9-8064-1289926FBC32}"/>
              </a:ext>
            </a:extLst>
          </p:cNvPr>
          <p:cNvSpPr txBox="1"/>
          <p:nvPr/>
        </p:nvSpPr>
        <p:spPr>
          <a:xfrm>
            <a:off x="7641124" y="357133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EC008-15E9-44D9-A90C-2FD8E2DCCCF5}"/>
              </a:ext>
            </a:extLst>
          </p:cNvPr>
          <p:cNvSpPr txBox="1"/>
          <p:nvPr/>
        </p:nvSpPr>
        <p:spPr>
          <a:xfrm>
            <a:off x="7641124" y="434702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3EC20-5C3F-475F-965E-5BE68150E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922" y="4293876"/>
            <a:ext cx="541668" cy="541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263334-3BA7-4EC8-9A4A-5FA9A7C339B8}"/>
              </a:ext>
            </a:extLst>
          </p:cNvPr>
          <p:cNvSpPr txBox="1"/>
          <p:nvPr/>
        </p:nvSpPr>
        <p:spPr>
          <a:xfrm>
            <a:off x="7641124" y="274982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FBCB3-5B17-40B8-8437-049CEDB74B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99" y="2579074"/>
            <a:ext cx="814115" cy="814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5A74B-0E96-4C23-9C4A-E78AF4170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83" y="3571332"/>
            <a:ext cx="656547" cy="4769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EA3005-A219-4916-BC88-07A7EA9DD8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861" y="924462"/>
            <a:ext cx="1921655" cy="720621"/>
          </a:xfrm>
          <a:prstGeom prst="rect">
            <a:avLst/>
          </a:prstGeom>
        </p:spPr>
      </p:pic>
    </p:spTree>
  </p:cSld>
  <p:clrMapOvr>
    <a:masterClrMapping/>
  </p:clrMapOvr>
  <p:transition spd="med" advTm="10176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4139374" y="2105561"/>
            <a:ext cx="3913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641247" y="156276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126DB-2070-434E-9448-E5F466965793}"/>
              </a:ext>
            </a:extLst>
          </p:cNvPr>
          <p:cNvSpPr txBox="1"/>
          <p:nvPr/>
        </p:nvSpPr>
        <p:spPr>
          <a:xfrm>
            <a:off x="7654376" y="426237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54376" y="503806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74" y="4984916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916F45-F3EA-4954-BB39-AC3538F5B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5" y="4262372"/>
            <a:ext cx="656547" cy="4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How we decide (book summary)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Choose Boring Technology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Set-based design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How to make technical decisions given very little time?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6"/>
              </a:rPr>
              <a:t>Stackoverflow</a:t>
            </a:r>
            <a:r>
              <a:rPr lang="en-US" dirty="0">
                <a:solidFill>
                  <a:schemeClr val="bg1"/>
                </a:solidFill>
                <a:hlinkClick r:id="rId6"/>
              </a:rPr>
              <a:t> Insights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CVE Details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Analyzing code with SonarQube in 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9"/>
              </a:rPr>
              <a:t>Google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0"/>
              </a:rPr>
              <a:t>Software Engineering Wisdom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1"/>
              </a:rPr>
              <a:t>Lean Tools: Making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2"/>
              </a:rPr>
              <a:t>Lean Tools: Options Thinking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3"/>
              </a:rPr>
              <a:t>EPAM Quality Attributes and Metrics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8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7378636" y="1899459"/>
              <a:ext cx="3164648" cy="2062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implement own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framework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&amp;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use it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12"/>
    </mc:Choice>
    <mc:Fallback xmlns="">
      <p:transition spd="slow" advTm="38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745-3D83-4D14-BEAF-519958C22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661333">
            <a:off x="2508024" y="2813634"/>
            <a:ext cx="7175953" cy="1230731"/>
          </a:xfrm>
        </p:spPr>
        <p:txBody>
          <a:bodyPr>
            <a:noAutofit/>
          </a:bodyPr>
          <a:lstStyle/>
          <a:p>
            <a:pPr algn="ctr"/>
            <a:endParaRPr lang="en-US" sz="9600" dirty="0">
              <a:solidFill>
                <a:srgbClr val="92D050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47"/>
    </mc:Choice>
    <mc:Fallback xmlns="">
      <p:transition spd="slow" advTm="2144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19"/>
    </mc:Choice>
    <mc:Fallback xmlns="">
      <p:transition spd="slow" advTm="117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3892">
        <p15:prstTrans prst="crush"/>
      </p:transition>
    </mc:Choice>
    <mc:Fallback xmlns="">
      <p:transition spd="slow" advTm="13892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5.5|2.4|2.2|2.8|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8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6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.1|1.9|2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9.3|7.5|16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8.1|45.8|21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14.9|29.7|32.6|7.9|69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3.7|31.8|19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8.4|3.3|3.1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5.2|9.8|1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5.4|5.2|3.8|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8|6|2.6|13.4|2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1|14.1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D8D8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Helvetica Light"/>
        <a:ea typeface=""/>
        <a:cs typeface="Helvetica Light"/>
      </a:majorFont>
      <a:minorFont>
        <a:latin typeface="Helvetica Light"/>
        <a:ea typeface="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Helvetica Light"/>
        <a:ea typeface=""/>
        <a:cs typeface="Helvetica Light"/>
      </a:majorFont>
      <a:minorFont>
        <a:latin typeface="Helvetica Light"/>
        <a:ea typeface="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678</Words>
  <Application>Microsoft Office PowerPoint</Application>
  <PresentationFormat>Widescreen</PresentationFormat>
  <Paragraphs>236</Paragraphs>
  <Slides>44</Slides>
  <Notes>16</Notes>
  <HiddenSlides>10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Arial</vt:lpstr>
      <vt:lpstr>Arial Black</vt:lpstr>
      <vt:lpstr>Calibri</vt:lpstr>
      <vt:lpstr>Calibri Light</vt:lpstr>
      <vt:lpstr>Cambria Math</vt:lpstr>
      <vt:lpstr>Franklin Gothic Book</vt:lpstr>
      <vt:lpstr>Franklin Gothic Medium</vt:lpstr>
      <vt:lpstr>Helvetica Light</vt:lpstr>
      <vt:lpstr>Kristen ITC</vt:lpstr>
      <vt:lpstr>Times New Roman</vt:lpstr>
      <vt:lpstr>Office Theme</vt:lpstr>
      <vt:lpstr>1_Office Theme</vt:lpstr>
      <vt:lpstr>2_Office Theme</vt:lpstr>
      <vt:lpstr>HOW TO MAKE TECHNICAL DECISIONS?</vt:lpstr>
      <vt:lpstr>HOW TO MAKE TECHNICAL DECISIONS?</vt:lpstr>
      <vt:lpstr>Examples</vt:lpstr>
      <vt:lpstr>PowerPoint Presentation</vt:lpstr>
      <vt:lpstr>… let me help</vt:lpstr>
      <vt:lpstr>We all have war stories</vt:lpstr>
      <vt:lpstr>PowerPoint Presentation</vt:lpstr>
      <vt:lpstr>PowerPoint Presentation</vt:lpstr>
      <vt:lpstr>PowerPoint Presentation</vt:lpstr>
      <vt:lpstr>SOLVES THE RIGHT PROBLEM</vt:lpstr>
      <vt:lpstr>METRICS</vt:lpstr>
      <vt:lpstr>What metrics would you use to aid your technical decisions? (11)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Security</vt:lpstr>
      <vt:lpstr>… but this is about HOW</vt:lpstr>
      <vt:lpstr>How do you make technical decisions? (32)</vt:lpstr>
      <vt:lpstr>Breadth-First</vt:lpstr>
      <vt:lpstr>PowerPoint Presentation</vt:lpstr>
      <vt:lpstr>LEAN</vt:lpstr>
      <vt:lpstr>Set-Based Design</vt:lpstr>
      <vt:lpstr>Set-Based Design</vt:lpstr>
      <vt:lpstr>Last Responsible Moment</vt:lpstr>
      <vt:lpstr>MISSING KEY INGREDIENT</vt:lpstr>
      <vt:lpstr>PowerPoint Presentation</vt:lpstr>
      <vt:lpstr>Decision Making</vt:lpstr>
      <vt:lpstr>Awesome Decision Making Recipe</vt:lpstr>
      <vt:lpstr>PowerPoint Presentation</vt:lpstr>
      <vt:lpstr>PowerPoint Presentation</vt:lpstr>
      <vt:lpstr>Thank you!</vt:lpstr>
      <vt:lpstr>PowerPoint Presentation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164</cp:revision>
  <dcterms:created xsi:type="dcterms:W3CDTF">2018-07-24T14:16:13Z</dcterms:created>
  <dcterms:modified xsi:type="dcterms:W3CDTF">2019-05-02T08:23:51Z</dcterms:modified>
</cp:coreProperties>
</file>